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 id="2147483689" r:id="rId2"/>
    <p:sldMasterId id="2147483704" r:id="rId3"/>
    <p:sldMasterId id="2147483716" r:id="rId4"/>
    <p:sldMasterId id="2147483731" r:id="rId5"/>
    <p:sldMasterId id="2147483746" r:id="rId6"/>
    <p:sldMasterId id="2147483761" r:id="rId7"/>
  </p:sldMasterIdLst>
  <p:notesMasterIdLst>
    <p:notesMasterId r:id="rId25"/>
  </p:notesMasterIdLst>
  <p:sldIdLst>
    <p:sldId id="257" r:id="rId8"/>
    <p:sldId id="259" r:id="rId9"/>
    <p:sldId id="261" r:id="rId10"/>
    <p:sldId id="262" r:id="rId11"/>
    <p:sldId id="263"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AEE6B-6755-4B45-AE0E-22409C8BE143}" type="datetimeFigureOut">
              <a:rPr lang="en-US" smtClean="0"/>
              <a:t>4/2/2019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113E4F-EA7A-4A05-BECA-5137C8D6AD73}" type="slidenum">
              <a:rPr lang="en-US" smtClean="0"/>
              <a:t>‹#›</a:t>
            </a:fld>
            <a:endParaRPr lang="en-US"/>
          </a:p>
        </p:txBody>
      </p:sp>
    </p:spTree>
    <p:extLst>
      <p:ext uri="{BB962C8B-B14F-4D97-AF65-F5344CB8AC3E}">
        <p14:creationId xmlns:p14="http://schemas.microsoft.com/office/powerpoint/2010/main" val="1861129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17045-E94D-49B7-BCAE-0E1DA266555F}"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875962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D17045-E94D-49B7-BCAE-0E1DA266555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359271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574107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17813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814099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580908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079014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723875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750192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300498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78169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7276546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4/2/2019</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469896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9125591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4/2/2019</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567177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3618571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423118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625265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224329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1239013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8195874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2601564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7744794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6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1082511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6582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29558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26077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77829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58623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641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69851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43395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37036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7F24B-F317-4E9B-896C-49BB0BDCD543}" type="datetimeFigureOut">
              <a:rPr lang="en-US" smtClean="0">
                <a:solidFill>
                  <a:prstClr val="black">
                    <a:tint val="75000"/>
                  </a:prstClr>
                </a:solidFill>
              </a:rPr>
              <a:pPr/>
              <a:t>4/2/2019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A4A68C3-5305-4CE4-BAA4-C4EE4E40C2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47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1225604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3705083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990656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0095211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8575580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4/2/2019</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5573561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4/2/2019</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0268692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4629812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77026813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0365957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67548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4/2/2019</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5844982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4388974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141164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0076282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9071031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5192888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25134493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78284588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9458474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4/2/2019</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9999406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4/2/2019</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33939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4/2/2019</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73494090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81018828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815664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6046970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86815366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11119794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2343976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0061785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23955358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65536402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593262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58840532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8977224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81486865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4/2/2019</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629531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4/2/2019</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13060681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40284589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31389280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411814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4913653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6914293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798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66610582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81912029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96953398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20823310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4392608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79428748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3985332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solidFill>
                  <a:prstClr val="white"/>
                </a:solidFill>
              </a:rPr>
              <a:pPr/>
              <a:t>4/2/2019</a:t>
            </a:fld>
            <a:endParaRPr lang="en-US" dirty="0">
              <a:solidFill>
                <a:prstClr val="white"/>
              </a:solidFill>
            </a:endParaRP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18868648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solidFill>
                  <a:prstClr val="white"/>
                </a:solidFill>
              </a:rPr>
              <a:pPr/>
              <a:t>4/2/2019</a:t>
            </a:fld>
            <a:endParaRPr lang="en-US" dirty="0">
              <a:solidFill>
                <a:prstClr val="white"/>
              </a:solidFill>
            </a:endParaRPr>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42720279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1492726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276036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51071918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dirty="0">
              <a:solidFill>
                <a:prstClr val="white"/>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38783922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solidFill>
                  <a:prstClr val="white"/>
                </a:solidFill>
              </a:rPr>
              <a:pPr/>
              <a:t>4/2/2019</a:t>
            </a:fld>
            <a:endParaRPr lang="en-US" dirty="0">
              <a:solidFill>
                <a:prstClr val="white"/>
              </a:solidFill>
            </a:endParaRP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09039340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5166429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solidFill>
                  <a:prstClr val="white"/>
                </a:solidFill>
              </a:rPr>
              <a:pPr/>
              <a:t>4/2/2019</a:t>
            </a:fld>
            <a:endParaRPr lang="en-US" dirty="0">
              <a:solidFill>
                <a:prstClr val="white"/>
              </a:solidFill>
            </a:endParaRPr>
          </a:p>
        </p:txBody>
      </p:sp>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5708209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47002465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solidFill>
                  <a:prstClr val="white"/>
                </a:solidFill>
              </a:rPr>
              <a:pPr/>
              <a:t>4/2/2019</a:t>
            </a:fld>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023356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theme" Target="../theme/theme5.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slideLayout" Target="../slideLayouts/slideLayout6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theme" Target="../theme/theme6.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theme" Target="../theme/theme7.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solidFill>
                  <a:prstClr val="white"/>
                </a:solidFill>
              </a:rPr>
              <a:pPr/>
              <a:t>4/2/2019</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866070152"/>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solidFill>
                  <a:prstClr val="white"/>
                </a:solidFill>
              </a:rPr>
              <a:pPr/>
              <a:t>4/2/2019</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291304536"/>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C1B7F24B-F317-4E9B-896C-49BB0BDCD543}" type="datetimeFigureOut">
              <a:rPr lang="en-US" smtClean="0">
                <a:solidFill>
                  <a:prstClr val="black">
                    <a:tint val="75000"/>
                  </a:prstClr>
                </a:solidFill>
              </a:rPr>
              <a:pPr defTabSz="914400"/>
              <a:t>4/2/2019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8A4A68C3-5305-4CE4-BAA4-C4EE4E40C229}"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56844743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solidFill>
                  <a:prstClr val="white"/>
                </a:solidFill>
              </a:rPr>
              <a:pPr/>
              <a:t>4/2/2019</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1778602180"/>
      </p:ext>
    </p:extLst>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solidFill>
                  <a:prstClr val="white"/>
                </a:solidFill>
              </a:rPr>
              <a:pPr/>
              <a:t>4/2/2019</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83396514"/>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solidFill>
                  <a:prstClr val="white"/>
                </a:solidFill>
              </a:rPr>
              <a:pPr/>
              <a:t>4/2/2019</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4282943655"/>
      </p:ext>
    </p:extLst>
  </p:cSld>
  <p:clrMap bg1="dk1" tx1="lt1" bg2="dk2"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solidFill>
                <a:prstClr val="white"/>
              </a:solidFill>
            </a:endParaRP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solidFill>
                  <a:prstClr val="white"/>
                </a:solidFill>
              </a:rPr>
              <a:pPr/>
              <a:t>4/2/2019</a:t>
            </a:fld>
            <a:endParaRPr lang="en-US" dirty="0">
              <a:solidFill>
                <a:prstClr val="white"/>
              </a:solidFill>
            </a:endParaRP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solidFill>
                  <a:srgbClr val="00C6BB"/>
                </a:solidFill>
              </a:rPr>
              <a:pPr/>
              <a:t>‹#›</a:t>
            </a:fld>
            <a:endParaRPr lang="en-US" dirty="0">
              <a:solidFill>
                <a:srgbClr val="00C6BB"/>
              </a:solidFill>
            </a:endParaRPr>
          </a:p>
        </p:txBody>
      </p:sp>
    </p:spTree>
    <p:extLst>
      <p:ext uri="{BB962C8B-B14F-4D97-AF65-F5344CB8AC3E}">
        <p14:creationId xmlns:p14="http://schemas.microsoft.com/office/powerpoint/2010/main" val="3600679254"/>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55.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9.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04132"/>
          </a:xfrm>
          <a:solidFill>
            <a:schemeClr val="accent1"/>
          </a:solidFill>
        </p:spPr>
        <p:txBody>
          <a:bodyPr>
            <a:normAutofit fontScale="90000"/>
          </a:bodyPr>
          <a:lstStyle/>
          <a:p>
            <a:r>
              <a:rPr lang="en-US" b="1" u="sng" dirty="0">
                <a:latin typeface="Times New Roman" panose="02020603050405020304" pitchFamily="18" charset="0"/>
                <a:ea typeface="Calibri" panose="020F0502020204030204" pitchFamily="34" charset="0"/>
              </a:rPr>
              <a:t>Conformational isomers</a:t>
            </a:r>
            <a:endParaRPr lang="en-US" dirty="0"/>
          </a:p>
        </p:txBody>
      </p:sp>
      <p:sp>
        <p:nvSpPr>
          <p:cNvPr id="3" name="Content Placeholder 2"/>
          <p:cNvSpPr>
            <a:spLocks noGrp="1"/>
          </p:cNvSpPr>
          <p:nvPr>
            <p:ph idx="1"/>
          </p:nvPr>
        </p:nvSpPr>
        <p:spPr>
          <a:xfrm>
            <a:off x="838200" y="943429"/>
            <a:ext cx="10515600" cy="5233534"/>
          </a:xfrm>
          <a:solidFill>
            <a:schemeClr val="tx1"/>
          </a:solidFill>
        </p:spPr>
        <p:txBody>
          <a:bodyPr>
            <a:normAutofit/>
          </a:bodyPr>
          <a:lstStyle/>
          <a:p>
            <a:pPr>
              <a:lnSpc>
                <a:spcPct val="107000"/>
              </a:lnSpc>
              <a:spcAft>
                <a:spcPts val="0"/>
              </a:spcAf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Atoms within a molecule move relative to one another by rotation around single bonds. Such rotation of covalent bonds gives rise to different conformations of a compound. Each structure is called a conformer or conformational isomer. Generally, conformers rapidly interconvert at room temperature.</a:t>
            </a:r>
          </a:p>
          <a:p>
            <a:pPr>
              <a:lnSpc>
                <a:spcPct val="107000"/>
              </a:lnSpc>
              <a:spcAft>
                <a:spcPts val="0"/>
              </a:spcAf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Conformational isomerism can be presented with the simplest </a:t>
            </a:r>
            <a:r>
              <a:rPr lang="en-US" sz="2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example.</a:t>
            </a: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0"/>
              </a:spcAft>
              <a:buNone/>
            </a:pPr>
            <a:r>
              <a:rPr lang="en-US" b="1" dirty="0">
                <a:latin typeface="Times New Roman" panose="02020603050405020304" pitchFamily="18" charset="0"/>
                <a:ea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08581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fontScale="90000"/>
          </a:bodyPr>
          <a:lstStyle/>
          <a:p>
            <a:r>
              <a:rPr lang="en-US" b="1" u="sng" dirty="0" smtClean="0"/>
              <a:t/>
            </a:r>
            <a:br>
              <a:rPr lang="en-US" b="1" u="sng" dirty="0" smtClean="0"/>
            </a:br>
            <a:r>
              <a:rPr lang="en-US" b="1" u="sng" dirty="0"/>
              <a:t/>
            </a:r>
            <a:br>
              <a:rPr lang="en-US" b="1" u="sng" dirty="0"/>
            </a:br>
            <a:r>
              <a:rPr lang="en-US" b="1" u="sng" dirty="0" smtClean="0"/>
              <a:t>Conformations </a:t>
            </a:r>
            <a:r>
              <a:rPr lang="en-US" b="1" u="sng" dirty="0"/>
              <a:t>of </a:t>
            </a:r>
            <a:r>
              <a:rPr lang="en-US" b="1" u="sng" dirty="0" smtClean="0"/>
              <a:t>n-butane</a:t>
            </a:r>
            <a:r>
              <a:rPr lang="en-US" dirty="0" smtClean="0"/>
              <a:t> </a:t>
            </a:r>
            <a:r>
              <a:rPr lang="en-US" dirty="0"/>
              <a:t/>
            </a:r>
            <a:br>
              <a:rPr lang="en-US" dirty="0"/>
            </a:br>
            <a:r>
              <a:rPr lang="en-US" b="1" dirty="0"/>
              <a:t> </a:t>
            </a:r>
            <a:r>
              <a:rPr lang="en-US" dirty="0"/>
              <a:t/>
            </a:r>
            <a:br>
              <a:rPr lang="en-US" dirty="0"/>
            </a:br>
            <a:endParaRPr lang="en-US"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44366" t="-797" r="10073" b="27653"/>
          <a:stretch/>
        </p:blipFill>
        <p:spPr bwMode="auto">
          <a:xfrm>
            <a:off x="6908800" y="0"/>
            <a:ext cx="2888343" cy="1333046"/>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838200" y="1825625"/>
            <a:ext cx="10279743" cy="3965575"/>
          </a:xfrm>
          <a:prstGeom prst="rect">
            <a:avLst/>
          </a:prstGeom>
          <a:noFill/>
          <a:ln>
            <a:noFill/>
          </a:ln>
        </p:spPr>
      </p:pic>
    </p:spTree>
    <p:extLst>
      <p:ext uri="{BB962C8B-B14F-4D97-AF65-F5344CB8AC3E}">
        <p14:creationId xmlns:p14="http://schemas.microsoft.com/office/powerpoint/2010/main" val="2803072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7046"/>
          </a:xfrm>
        </p:spPr>
        <p:txBody>
          <a:bodyPr>
            <a:normAutofit fontScale="90000"/>
          </a:bodyPr>
          <a:lstStyle/>
          <a:p>
            <a:endParaRPr lang="en-US"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b="18776"/>
          <a:stretch/>
        </p:blipFill>
        <p:spPr bwMode="auto">
          <a:xfrm>
            <a:off x="489858" y="86877"/>
            <a:ext cx="9162142" cy="2925563"/>
          </a:xfrm>
          <a:prstGeom prst="rect">
            <a:avLst/>
          </a:prstGeom>
          <a:noFill/>
          <a:ln>
            <a:noFill/>
          </a:ln>
          <a:extLst>
            <a:ext uri="{53640926-AAD7-44D8-BBD7-CCE9431645EC}">
              <a14:shadowObscured xmlns:a14="http://schemas.microsoft.com/office/drawing/2010/main"/>
            </a:ext>
          </a:extLst>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12440"/>
            <a:ext cx="9960429" cy="2459446"/>
          </a:xfrm>
          <a:prstGeom prst="rect">
            <a:avLst/>
          </a:prstGeom>
          <a:noFill/>
          <a:ln>
            <a:noFill/>
          </a:ln>
        </p:spPr>
      </p:pic>
    </p:spTree>
    <p:extLst>
      <p:ext uri="{BB962C8B-B14F-4D97-AF65-F5344CB8AC3E}">
        <p14:creationId xmlns:p14="http://schemas.microsoft.com/office/powerpoint/2010/main" val="3145591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00932"/>
          </a:xfrm>
        </p:spPr>
        <p:txBody>
          <a:bodyPr>
            <a:normAutofit fontScale="90000"/>
          </a:bodyPr>
          <a:lstStyle/>
          <a:p>
            <a:endParaRPr lang="en-US" dirty="0"/>
          </a:p>
        </p:txBody>
      </p:sp>
      <p:pic>
        <p:nvPicPr>
          <p:cNvPr id="4" name="Content Placeholder 3"/>
          <p:cNvPicPr>
            <a:picLocks noGrp="1"/>
          </p:cNvPicPr>
          <p:nvPr>
            <p:ph idx="1"/>
          </p:nvPr>
        </p:nvPicPr>
        <p:blipFill rotWithShape="1">
          <a:blip r:embed="rId2"/>
          <a:srcRect l="6816" t="22747" r="35337" b="31967"/>
          <a:stretch/>
        </p:blipFill>
        <p:spPr bwMode="auto">
          <a:xfrm>
            <a:off x="0" y="0"/>
            <a:ext cx="12003314" cy="667657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41674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02532"/>
          </a:xfrm>
        </p:spPr>
        <p:txBody>
          <a:bodyPr>
            <a:normAutofit fontScale="90000"/>
          </a:bodyPr>
          <a:lstStyle/>
          <a:p>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828" y="1090840"/>
            <a:ext cx="11480800" cy="5419952"/>
          </a:xfrm>
          <a:prstGeom prst="rect">
            <a:avLst/>
          </a:prstGeom>
          <a:noFill/>
          <a:ln>
            <a:noFill/>
          </a:ln>
        </p:spPr>
      </p:pic>
      <p:sp>
        <p:nvSpPr>
          <p:cNvPr id="5" name="TextBox 4"/>
          <p:cNvSpPr txBox="1"/>
          <p:nvPr/>
        </p:nvSpPr>
        <p:spPr>
          <a:xfrm>
            <a:off x="6778171" y="1567543"/>
            <a:ext cx="3846286" cy="638628"/>
          </a:xfrm>
          <a:prstGeom prst="rect">
            <a:avLst/>
          </a:prstGeom>
          <a:solidFill>
            <a:schemeClr val="bg1"/>
          </a:solidFill>
        </p:spPr>
        <p:txBody>
          <a:bodyPr wrap="square" rtlCol="0">
            <a:spAutoFit/>
          </a:bodyPr>
          <a:lstStyle/>
          <a:p>
            <a:endParaRPr lang="en-US" dirty="0">
              <a:solidFill>
                <a:prstClr val="black"/>
              </a:solidFill>
            </a:endParaRPr>
          </a:p>
        </p:txBody>
      </p:sp>
    </p:spTree>
    <p:extLst>
      <p:ext uri="{BB962C8B-B14F-4D97-AF65-F5344CB8AC3E}">
        <p14:creationId xmlns:p14="http://schemas.microsoft.com/office/powerpoint/2010/main" val="1549059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0" y="0"/>
            <a:ext cx="11990231" cy="6709893"/>
          </a:xfrm>
        </p:spPr>
        <p:txBody>
          <a:bodyPr/>
          <a:lstStyle/>
          <a:p>
            <a:r>
              <a:rPr lang="en-US" sz="4000" b="1" u="sng" dirty="0">
                <a:solidFill>
                  <a:prstClr val="black"/>
                </a:solidFill>
                <a:latin typeface="Times New Roman" panose="02020603050405020304" pitchFamily="18" charset="0"/>
                <a:ea typeface="Calibri" panose="020F0502020204030204" pitchFamily="34" charset="0"/>
                <a:cs typeface="Arial" panose="020B0604020202020204" pitchFamily="34" charset="0"/>
              </a:rPr>
              <a:t>Reactions of alkanes:</a:t>
            </a:r>
            <a:r>
              <a:rPr lang="en-US" sz="32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32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573314" y="994909"/>
            <a:ext cx="11045371" cy="5659891"/>
          </a:xfrm>
          <a:prstGeom prst="rect">
            <a:avLst/>
          </a:prstGeom>
          <a:noFill/>
          <a:ln>
            <a:noFill/>
          </a:ln>
        </p:spPr>
      </p:pic>
    </p:spTree>
    <p:extLst>
      <p:ext uri="{BB962C8B-B14F-4D97-AF65-F5344CB8AC3E}">
        <p14:creationId xmlns:p14="http://schemas.microsoft.com/office/powerpoint/2010/main" val="873966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96756"/>
          </a:xfrm>
        </p:spPr>
        <p:txBody>
          <a:bodyPr/>
          <a:lstStyle/>
          <a:p>
            <a:endParaRPr lang="en-US" dirty="0"/>
          </a:p>
        </p:txBody>
      </p:sp>
      <p:sp>
        <p:nvSpPr>
          <p:cNvPr id="3" name="Content Placeholder 2"/>
          <p:cNvSpPr>
            <a:spLocks noGrp="1"/>
          </p:cNvSpPr>
          <p:nvPr>
            <p:ph idx="1"/>
          </p:nvPr>
        </p:nvSpPr>
        <p:spPr>
          <a:xfrm>
            <a:off x="818712" y="862885"/>
            <a:ext cx="10554574" cy="4995913"/>
          </a:xfrm>
        </p:spPr>
        <p:txBody>
          <a:bodyPr/>
          <a:lstStyle/>
          <a:p>
            <a:endParaRPr lang="en-US" dirty="0"/>
          </a:p>
        </p:txBody>
      </p:sp>
      <p:pic>
        <p:nvPicPr>
          <p:cNvPr id="4" name="Content Placeholder 3"/>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11093523" cy="6021161"/>
          </a:xfrm>
          <a:prstGeom prst="rect">
            <a:avLst/>
          </a:prstGeom>
          <a:noFill/>
          <a:ln>
            <a:noFill/>
          </a:ln>
        </p:spPr>
      </p:pic>
    </p:spTree>
    <p:extLst>
      <p:ext uri="{BB962C8B-B14F-4D97-AF65-F5344CB8AC3E}">
        <p14:creationId xmlns:p14="http://schemas.microsoft.com/office/powerpoint/2010/main" val="1588549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421430"/>
            <a:ext cx="10571998" cy="248271"/>
          </a:xfrm>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669701" y="669701"/>
            <a:ext cx="10959921" cy="6014433"/>
          </a:xfrm>
          <a:prstGeom prst="rect">
            <a:avLst/>
          </a:prstGeom>
        </p:spPr>
      </p:pic>
    </p:spTree>
    <p:extLst>
      <p:ext uri="{BB962C8B-B14F-4D97-AF65-F5344CB8AC3E}">
        <p14:creationId xmlns:p14="http://schemas.microsoft.com/office/powerpoint/2010/main" val="1872292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274029"/>
          </a:xfrm>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96214" y="447188"/>
            <a:ext cx="11629623" cy="6224068"/>
          </a:xfrm>
          <a:prstGeom prst="rect">
            <a:avLst/>
          </a:prstGeom>
        </p:spPr>
      </p:pic>
    </p:spTree>
    <p:extLst>
      <p:ext uri="{BB962C8B-B14F-4D97-AF65-F5344CB8AC3E}">
        <p14:creationId xmlns:p14="http://schemas.microsoft.com/office/powerpoint/2010/main" val="182592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73504"/>
          </a:xfrm>
        </p:spPr>
        <p:txBody>
          <a:bodyPr>
            <a:normAutofit fontScale="90000"/>
          </a:bodyPr>
          <a:lstStyle/>
          <a:p>
            <a:endParaRPr lang="en-US"/>
          </a:p>
        </p:txBody>
      </p:sp>
      <p:sp>
        <p:nvSpPr>
          <p:cNvPr id="3" name="Content Placeholder 2"/>
          <p:cNvSpPr>
            <a:spLocks noGrp="1"/>
          </p:cNvSpPr>
          <p:nvPr>
            <p:ph idx="1"/>
          </p:nvPr>
        </p:nvSpPr>
        <p:spPr>
          <a:xfrm>
            <a:off x="818712" y="1828801"/>
            <a:ext cx="10554574" cy="4595342"/>
          </a:xfrm>
        </p:spPr>
        <p:txBody>
          <a:bodyPr/>
          <a:lstStyle/>
          <a:p>
            <a:endParaRPr lang="en-US" dirty="0"/>
          </a:p>
        </p:txBody>
      </p:sp>
      <p:sp>
        <p:nvSpPr>
          <p:cNvPr id="4" name="Rectangle 3"/>
          <p:cNvSpPr/>
          <p:nvPr/>
        </p:nvSpPr>
        <p:spPr>
          <a:xfrm>
            <a:off x="454741" y="2222287"/>
            <a:ext cx="11329220" cy="4201856"/>
          </a:xfrm>
          <a:prstGeom prst="rect">
            <a:avLst/>
          </a:prstGeom>
        </p:spPr>
        <p:txBody>
          <a:bodyPr wrap="square">
            <a:spAutoFit/>
          </a:bodyPr>
          <a:lstStyle/>
          <a:p>
            <a:pPr marL="228600" indent="-228600">
              <a:lnSpc>
                <a:spcPct val="107000"/>
              </a:lnSpc>
              <a:spcBef>
                <a:spcPts val="1000"/>
              </a:spcBef>
              <a:buFont typeface="Arial" panose="020B0604020202020204" pitchFamily="34" charset="0"/>
              <a:buChar char="•"/>
            </a:pPr>
            <a:r>
              <a:rPr lang="en-US"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ethane (C</a:t>
            </a:r>
            <a:r>
              <a:rPr lang="en-US" sz="3600" baseline="-25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a:t>
            </a:r>
            <a:r>
              <a:rPr lang="en-US"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H</a:t>
            </a:r>
            <a:r>
              <a:rPr lang="en-US" sz="3600" baseline="-25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6</a:t>
            </a:r>
            <a:r>
              <a:rPr lang="en-US"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which can exist as an infinite number of conformers by the rotation of the C–C s bond. Ethane has two sp3-hybridized carbon atoms, and the tetrahedral angle about each is 109.5_. The most significant conformers of ethane are </a:t>
            </a:r>
            <a:r>
              <a:rPr lang="en-US" sz="36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staggered </a:t>
            </a:r>
            <a:r>
              <a:rPr lang="en-US" sz="36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and eclipsed conformers. The staggered conformation is the most stable as it has the lowest energy</a:t>
            </a:r>
            <a:r>
              <a:rPr lang="en-US" sz="32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5803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818"/>
          </a:xfrm>
        </p:spPr>
        <p:txBody>
          <a:bodyPr>
            <a:normAutofit fontScale="90000"/>
          </a:bodyPr>
          <a:lstStyle/>
          <a:p>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98694" y="2079288"/>
            <a:ext cx="2794612" cy="2743875"/>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838200" y="1553730"/>
            <a:ext cx="3860494" cy="3001917"/>
          </a:xfrm>
          <a:prstGeom prst="rect">
            <a:avLst/>
          </a:prstGeom>
          <a:noFill/>
          <a:ln>
            <a:noFill/>
          </a:ln>
        </p:spPr>
      </p:pic>
    </p:spTree>
    <p:extLst>
      <p:ext uri="{BB962C8B-B14F-4D97-AF65-F5344CB8AC3E}">
        <p14:creationId xmlns:p14="http://schemas.microsoft.com/office/powerpoint/2010/main" val="1122009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Conformation isomers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0786" y="2757714"/>
            <a:ext cx="9398813" cy="3715657"/>
          </a:xfrm>
          <a:prstGeom prst="rect">
            <a:avLst/>
          </a:prstGeom>
          <a:noFill/>
          <a:ln>
            <a:noFill/>
          </a:ln>
        </p:spPr>
      </p:pic>
    </p:spTree>
    <p:extLst>
      <p:ext uri="{BB962C8B-B14F-4D97-AF65-F5344CB8AC3E}">
        <p14:creationId xmlns:p14="http://schemas.microsoft.com/office/powerpoint/2010/main" val="4221830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07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In the staggered conformation, the H atoms are as far apart as possible. This reduces repulsive forces between them. This is why staggered conformers are stable. In the eclipsed conformation, H atoms are closest together. This gives higher repulsive forces between them. As a result, eclipsed conformers are unstable. At any moment, more molecules will be in staggered form than any other conformation.</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5" name="Rectangle 4"/>
          <p:cNvSpPr/>
          <p:nvPr/>
        </p:nvSpPr>
        <p:spPr>
          <a:xfrm>
            <a:off x="943429" y="4861747"/>
            <a:ext cx="9579428" cy="1569660"/>
          </a:xfrm>
          <a:prstGeom prst="rect">
            <a:avLst/>
          </a:prstGeom>
        </p:spPr>
        <p:txBody>
          <a:bodyPr wrap="square">
            <a:spAutoFit/>
          </a:bodyPr>
          <a:lstStyle/>
          <a:p>
            <a:pPr marL="457200" indent="-457200" defTabSz="9144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Torsional energy and torsional strain </a:t>
            </a:r>
            <a:r>
              <a:rPr lang="en-US" sz="3200" dirty="0" smtClean="0">
                <a:solidFill>
                  <a:prstClr val="black"/>
                </a:solidFill>
                <a:latin typeface="Times New Roman" panose="02020603050405020304" pitchFamily="18" charset="0"/>
                <a:cs typeface="Times New Roman" panose="02020603050405020304" pitchFamily="18" charset="0"/>
              </a:rPr>
              <a:t>.Torsional </a:t>
            </a:r>
            <a:r>
              <a:rPr lang="en-US" sz="3200" dirty="0">
                <a:solidFill>
                  <a:prstClr val="black"/>
                </a:solidFill>
                <a:latin typeface="Times New Roman" panose="02020603050405020304" pitchFamily="18" charset="0"/>
                <a:cs typeface="Times New Roman" panose="02020603050405020304" pitchFamily="18" charset="0"/>
              </a:rPr>
              <a:t>energy is the energy required for rotating about the </a:t>
            </a:r>
            <a:r>
              <a:rPr lang="en-US" sz="3200" dirty="0" smtClean="0">
                <a:solidFill>
                  <a:prstClr val="black"/>
                </a:solidFill>
                <a:latin typeface="Times New Roman" panose="02020603050405020304" pitchFamily="18" charset="0"/>
                <a:cs typeface="Times New Roman" panose="02020603050405020304" pitchFamily="18" charset="0"/>
              </a:rPr>
              <a:t>C1–C2 </a:t>
            </a:r>
            <a:r>
              <a:rPr lang="en-US" sz="3200" dirty="0">
                <a:solidFill>
                  <a:prstClr val="black"/>
                </a:solidFill>
                <a:latin typeface="Times New Roman" panose="02020603050405020304" pitchFamily="18" charset="0"/>
                <a:cs typeface="Times New Roman" panose="02020603050405020304" pitchFamily="18" charset="0"/>
              </a:rPr>
              <a:t>s bond. In ethane, this is very low (only 3 kcal). </a:t>
            </a:r>
          </a:p>
        </p:txBody>
      </p:sp>
    </p:spTree>
    <p:extLst>
      <p:ext uri="{BB962C8B-B14F-4D97-AF65-F5344CB8AC3E}">
        <p14:creationId xmlns:p14="http://schemas.microsoft.com/office/powerpoint/2010/main" val="129107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2228"/>
            <a:ext cx="12192000" cy="1582057"/>
          </a:xfrm>
          <a:solidFill>
            <a:schemeClr val="accent1">
              <a:lumMod val="40000"/>
              <a:lumOff val="60000"/>
            </a:schemeClr>
          </a:solidFill>
          <a:ln>
            <a:solidFill>
              <a:schemeClr val="accent1"/>
            </a:solidFill>
          </a:ln>
        </p:spPr>
        <p:txBody>
          <a:bodyPr>
            <a:normAutofit fontScale="90000"/>
          </a:bodyPr>
          <a:lstStyle/>
          <a:p>
            <a:pPr>
              <a:lnSpc>
                <a:spcPct val="107000"/>
              </a:lnSpc>
              <a:spcAft>
                <a:spcPts val="0"/>
              </a:spcAft>
            </a:pPr>
            <a:r>
              <a:rPr lang="en-US" b="1" u="sng" dirty="0" smtClean="0">
                <a:latin typeface="Times New Roman" panose="02020603050405020304" pitchFamily="18" charset="0"/>
                <a:ea typeface="Calibri" panose="020F0502020204030204" pitchFamily="34" charset="0"/>
                <a:cs typeface="Arial" panose="020B0604020202020204" pitchFamily="34" charset="0"/>
              </a:rPr>
              <a:t/>
            </a:r>
            <a:br>
              <a:rPr lang="en-US" b="1" u="sng" dirty="0" smtClean="0">
                <a:latin typeface="Times New Roman" panose="02020603050405020304" pitchFamily="18" charset="0"/>
                <a:ea typeface="Calibri" panose="020F0502020204030204" pitchFamily="34" charset="0"/>
                <a:cs typeface="Arial" panose="020B0604020202020204" pitchFamily="34" charset="0"/>
              </a:rPr>
            </a:br>
            <a:r>
              <a:rPr lang="en-US" b="1" u="sng" dirty="0" smtClean="0">
                <a:latin typeface="Times New Roman" panose="02020603050405020304" pitchFamily="18" charset="0"/>
                <a:ea typeface="Calibri" panose="020F0502020204030204" pitchFamily="34" charset="0"/>
                <a:cs typeface="Arial" panose="020B0604020202020204" pitchFamily="34" charset="0"/>
              </a:rPr>
              <a:t>Conformational (rotational) </a:t>
            </a:r>
            <a:r>
              <a:rPr lang="en-US" b="1" u="sng" dirty="0">
                <a:latin typeface="Times New Roman" panose="02020603050405020304" pitchFamily="18" charset="0"/>
                <a:ea typeface="Calibri" panose="020F0502020204030204" pitchFamily="34" charset="0"/>
                <a:cs typeface="Arial" panose="020B0604020202020204" pitchFamily="34" charset="0"/>
              </a:rPr>
              <a:t>isomerism in propane </a:t>
            </a:r>
            <a:r>
              <a:rPr lang="en-US" sz="3600" dirty="0">
                <a:latin typeface="Calibri" panose="020F0502020204030204" pitchFamily="34" charset="0"/>
                <a:ea typeface="Calibri" panose="020F0502020204030204" pitchFamily="34" charset="0"/>
                <a:cs typeface="Arial" panose="020B0604020202020204" pitchFamily="34" charset="0"/>
              </a:rPr>
              <a:t/>
            </a:r>
            <a:br>
              <a:rPr lang="en-US" sz="3600" dirty="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a:xfrm>
            <a:off x="518886" y="1349829"/>
            <a:ext cx="10515600" cy="4957762"/>
          </a:xfrm>
        </p:spPr>
        <p:txBody>
          <a:bodyPr/>
          <a:lstStyle/>
          <a:p>
            <a:pPr>
              <a:lnSpc>
                <a:spcPct val="107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Propane is a three-carbon- (sp3-</a:t>
            </a:r>
            <a:r>
              <a:rPr lang="en-US" sz="2000" dirty="0">
                <a:latin typeface="AdvP41153C"/>
                <a:ea typeface="Calibri" panose="020F0502020204030204" pitchFamily="34" charset="0"/>
                <a:cs typeface="AdvP41153C"/>
              </a:rPr>
              <a:t> </a:t>
            </a:r>
            <a:r>
              <a:rPr lang="en-US" dirty="0">
                <a:latin typeface="Times New Roman" panose="02020603050405020304" pitchFamily="18" charset="0"/>
                <a:ea typeface="Calibri" panose="020F0502020204030204" pitchFamily="34" charset="0"/>
                <a:cs typeface="Arial" panose="020B0604020202020204" pitchFamily="34" charset="0"/>
              </a:rPr>
              <a:t>hybridized) atom-containing linear alkane. All are </a:t>
            </a:r>
            <a:r>
              <a:rPr lang="en-US" dirty="0" err="1">
                <a:latin typeface="Times New Roman" panose="02020603050405020304" pitchFamily="18" charset="0"/>
                <a:ea typeface="Calibri" panose="020F0502020204030204" pitchFamily="34" charset="0"/>
                <a:cs typeface="Arial" panose="020B0604020202020204" pitchFamily="34" charset="0"/>
              </a:rPr>
              <a:t>tetrahedrally</a:t>
            </a:r>
            <a:r>
              <a:rPr lang="en-US" dirty="0">
                <a:latin typeface="Times New Roman" panose="02020603050405020304" pitchFamily="18" charset="0"/>
                <a:ea typeface="Calibri" panose="020F0502020204030204" pitchFamily="34" charset="0"/>
                <a:cs typeface="Arial" panose="020B0604020202020204" pitchFamily="34" charset="0"/>
              </a:rPr>
              <a:t> arranged.</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When a hydrogen atom of ethane is replaced by a methyl (CH</a:t>
            </a:r>
            <a:r>
              <a:rPr lang="en-US" baseline="-25000" dirty="0">
                <a:latin typeface="Times New Roman" panose="02020603050405020304" pitchFamily="18" charset="0"/>
                <a:ea typeface="Calibri" panose="020F0502020204030204" pitchFamily="34" charset="0"/>
                <a:cs typeface="Arial" panose="020B0604020202020204" pitchFamily="34" charset="0"/>
              </a:rPr>
              <a:t>3</a:t>
            </a:r>
            <a:r>
              <a:rPr lang="en-US" dirty="0">
                <a:latin typeface="Times New Roman" panose="02020603050405020304" pitchFamily="18" charset="0"/>
                <a:ea typeface="Calibri" panose="020F0502020204030204" pitchFamily="34" charset="0"/>
                <a:cs typeface="Arial" panose="020B0604020202020204" pitchFamily="34" charset="0"/>
              </a:rPr>
              <a:t>) group, </a:t>
            </a:r>
            <a:r>
              <a:rPr lang="en-US" dirty="0" smtClean="0">
                <a:latin typeface="Times New Roman" panose="02020603050405020304" pitchFamily="18" charset="0"/>
                <a:ea typeface="Calibri" panose="020F0502020204030204" pitchFamily="34" charset="0"/>
                <a:cs typeface="Arial" panose="020B0604020202020204" pitchFamily="34" charset="0"/>
              </a:rPr>
              <a:t>we </a:t>
            </a:r>
            <a:r>
              <a:rPr lang="en-US" dirty="0" smtClean="0">
                <a:latin typeface="Times New Roman" panose="02020603050405020304" pitchFamily="18" charset="0"/>
                <a:ea typeface="Calibri" panose="020F0502020204030204" pitchFamily="34" charset="0"/>
              </a:rPr>
              <a:t>have propane.</a:t>
            </a:r>
            <a:r>
              <a:rPr lang="en-US" dirty="0">
                <a:latin typeface="Times New Roman" panose="02020603050405020304" pitchFamily="18" charset="0"/>
                <a:ea typeface="Calibri" panose="020F0502020204030204" pitchFamily="34" charset="0"/>
              </a:rPr>
              <a:t> There is rotation about two </a:t>
            </a:r>
            <a:r>
              <a:rPr lang="en-US" dirty="0" smtClean="0">
                <a:latin typeface="Times New Roman" panose="02020603050405020304" pitchFamily="18" charset="0"/>
                <a:ea typeface="Calibri" panose="020F0502020204030204" pitchFamily="34" charset="0"/>
              </a:rPr>
              <a:t>C2–C3 </a:t>
            </a:r>
            <a:r>
              <a:rPr lang="en-US" dirty="0">
                <a:latin typeface="Times New Roman" panose="02020603050405020304" pitchFamily="18" charset="0"/>
                <a:ea typeface="Calibri" panose="020F0502020204030204" pitchFamily="34" charset="0"/>
              </a:rPr>
              <a:t>s bonds.</a:t>
            </a:r>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016000" y="3294743"/>
            <a:ext cx="9608457" cy="2426811"/>
          </a:xfrm>
          <a:prstGeom prst="rect">
            <a:avLst/>
          </a:prstGeom>
          <a:noFill/>
          <a:ln>
            <a:noFill/>
          </a:ln>
        </p:spPr>
      </p:pic>
    </p:spTree>
    <p:extLst>
      <p:ext uri="{BB962C8B-B14F-4D97-AF65-F5344CB8AC3E}">
        <p14:creationId xmlns:p14="http://schemas.microsoft.com/office/powerpoint/2010/main" val="2867062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838200" y="365125"/>
            <a:ext cx="10515600" cy="5731531"/>
          </a:xfrm>
          <a:prstGeom prst="rect">
            <a:avLst/>
          </a:prstGeom>
        </p:spPr>
      </p:pic>
    </p:spTree>
    <p:extLst>
      <p:ext uri="{BB962C8B-B14F-4D97-AF65-F5344CB8AC3E}">
        <p14:creationId xmlns:p14="http://schemas.microsoft.com/office/powerpoint/2010/main" val="173925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9618"/>
          </a:xfrm>
        </p:spPr>
        <p:txBody>
          <a:bodyPr>
            <a:normAutofit fontScale="90000"/>
          </a:bodyPr>
          <a:lstStyle/>
          <a:p>
            <a:endParaRPr lang="en-US" dirty="0"/>
          </a:p>
        </p:txBody>
      </p:sp>
      <p:sp>
        <p:nvSpPr>
          <p:cNvPr id="3" name="Content Placeholder 2"/>
          <p:cNvSpPr>
            <a:spLocks noGrp="1"/>
          </p:cNvSpPr>
          <p:nvPr>
            <p:ph idx="1"/>
          </p:nvPr>
        </p:nvSpPr>
        <p:spPr>
          <a:xfrm>
            <a:off x="838200" y="754744"/>
            <a:ext cx="10515600" cy="5422219"/>
          </a:xfrm>
        </p:spPr>
        <p:txBody>
          <a:bodyPr/>
          <a:lstStyle/>
          <a:p>
            <a:pPr>
              <a:lnSpc>
                <a:spcPct val="107000"/>
              </a:lnSpc>
              <a:spcAft>
                <a:spcPts val="0"/>
              </a:spcAft>
            </a:pPr>
            <a:r>
              <a:rPr lang="en-US" dirty="0" smtClean="0">
                <a:latin typeface="Times New Roman" panose="02020603050405020304" pitchFamily="18" charset="0"/>
                <a:ea typeface="Calibri" panose="020F0502020204030204" pitchFamily="34" charset="0"/>
                <a:cs typeface="Arial" panose="020B0604020202020204" pitchFamily="34" charset="0"/>
              </a:rPr>
              <a:t>The </a:t>
            </a:r>
            <a:r>
              <a:rPr lang="en-US" dirty="0">
                <a:latin typeface="Times New Roman" panose="02020603050405020304" pitchFamily="18" charset="0"/>
                <a:ea typeface="Calibri" panose="020F0502020204030204" pitchFamily="34" charset="0"/>
                <a:cs typeface="Arial" panose="020B0604020202020204" pitchFamily="34" charset="0"/>
              </a:rPr>
              <a:t>infinity of intermediate conformations are called skew conformations</a:t>
            </a:r>
            <a:r>
              <a:rPr lang="en-US" dirty="0" smtClean="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There are four conventional methods for visualization of three-dimensional structures on paper. These are the ball and stick method, the sawhorse method, the wedge and broken line method and the Newman projection method. Using these methods, the staggered and eclipsed conformers of ethane can be drawn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0"/>
              </a:spcAft>
              <a:buNone/>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13044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US" sz="4000" b="1" u="sng" dirty="0">
                <a:solidFill>
                  <a:prstClr val="black"/>
                </a:solidFill>
                <a:latin typeface="Times New Roman" panose="02020603050405020304" pitchFamily="18" charset="0"/>
                <a:ea typeface="Calibri" panose="020F0502020204030204" pitchFamily="34" charset="0"/>
                <a:cs typeface="Arial" panose="020B0604020202020204" pitchFamily="34" charset="0"/>
              </a:rPr>
              <a:t>Conformational isomerism in propane </a:t>
            </a:r>
            <a:r>
              <a:rPr lang="en-US" sz="320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320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p:cNvSpPr>
            <a:spLocks noGrp="1"/>
          </p:cNvSpPr>
          <p:nvPr>
            <p:ph idx="1"/>
          </p:nvPr>
        </p:nvSpPr>
        <p:spPr/>
        <p:txBody>
          <a:bodyPr/>
          <a:lstStyle/>
          <a:p>
            <a:pPr>
              <a:lnSpc>
                <a:spcPct val="107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In the eclipsed conformation of propane, we now have a larger CH</a:t>
            </a:r>
            <a:r>
              <a:rPr lang="en-US" baseline="-25000" dirty="0">
                <a:latin typeface="Times New Roman" panose="02020603050405020304" pitchFamily="18" charset="0"/>
                <a:ea typeface="Calibri" panose="020F0502020204030204" pitchFamily="34" charset="0"/>
                <a:cs typeface="Arial" panose="020B0604020202020204" pitchFamily="34" charset="0"/>
              </a:rPr>
              <a:t>3</a:t>
            </a:r>
            <a:r>
              <a:rPr lang="en-US" dirty="0">
                <a:latin typeface="Times New Roman" panose="02020603050405020304" pitchFamily="18" charset="0"/>
                <a:ea typeface="Calibri" panose="020F0502020204030204" pitchFamily="34" charset="0"/>
                <a:cs typeface="Arial" panose="020B0604020202020204" pitchFamily="34" charset="0"/>
              </a:rPr>
              <a:t> close to H atom. This results in increased repulsive force or increased steric strain.</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The energy difference between the eclipsed and staggered forms of propane is greater than that of </a:t>
            </a:r>
            <a:r>
              <a:rPr lang="en-US" dirty="0" smtClean="0">
                <a:latin typeface="Times New Roman" panose="02020603050405020304" pitchFamily="18" charset="0"/>
                <a:ea typeface="Calibri" panose="020F0502020204030204" pitchFamily="34" charset="0"/>
                <a:cs typeface="Arial" panose="020B0604020202020204" pitchFamily="34" charset="0"/>
              </a:rPr>
              <a:t>ethane 3.3Kcal.</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101996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5.xml><?xml version="1.0" encoding="utf-8"?>
<a:theme xmlns:a="http://schemas.openxmlformats.org/drawingml/2006/main" name="3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6.xml><?xml version="1.0" encoding="utf-8"?>
<a:theme xmlns:a="http://schemas.openxmlformats.org/drawingml/2006/main" name="4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7.xml><?xml version="1.0" encoding="utf-8"?>
<a:theme xmlns:a="http://schemas.openxmlformats.org/drawingml/2006/main" name="5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20</TotalTime>
  <Words>401</Words>
  <Application>Microsoft Office PowerPoint</Application>
  <PresentationFormat>Widescreen</PresentationFormat>
  <Paragraphs>22</Paragraphs>
  <Slides>17</Slides>
  <Notes>2</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17</vt:i4>
      </vt:variant>
    </vt:vector>
  </HeadingPairs>
  <TitlesOfParts>
    <vt:vector size="31" baseType="lpstr">
      <vt:lpstr>AdvP41153C</vt:lpstr>
      <vt:lpstr>Arial</vt:lpstr>
      <vt:lpstr>Calibri</vt:lpstr>
      <vt:lpstr>Calibri Light</vt:lpstr>
      <vt:lpstr>Century Gothic</vt:lpstr>
      <vt:lpstr>Times New Roman</vt:lpstr>
      <vt:lpstr>Wingdings 2</vt:lpstr>
      <vt:lpstr>Quotable</vt:lpstr>
      <vt:lpstr>1_Quotable</vt:lpstr>
      <vt:lpstr>Office Theme</vt:lpstr>
      <vt:lpstr>2_Quotable</vt:lpstr>
      <vt:lpstr>3_Quotable</vt:lpstr>
      <vt:lpstr>4_Quotable</vt:lpstr>
      <vt:lpstr>5_Quotable</vt:lpstr>
      <vt:lpstr>Conformational isomers</vt:lpstr>
      <vt:lpstr>PowerPoint Presentation</vt:lpstr>
      <vt:lpstr>PowerPoint Presentation</vt:lpstr>
      <vt:lpstr>Conformation isomers</vt:lpstr>
      <vt:lpstr>PowerPoint Presentation</vt:lpstr>
      <vt:lpstr> Conformational (rotational) isomerism in propane  </vt:lpstr>
      <vt:lpstr>PowerPoint Presentation</vt:lpstr>
      <vt:lpstr>PowerPoint Presentation</vt:lpstr>
      <vt:lpstr>Conformational isomerism in propane  </vt:lpstr>
      <vt:lpstr>  Conformations of n-butane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Conformational isomers</dc:title>
  <dc:creator>Dell</dc:creator>
  <cp:lastModifiedBy>Dell</cp:lastModifiedBy>
  <cp:revision>3</cp:revision>
  <dcterms:created xsi:type="dcterms:W3CDTF">2019-04-02T18:51:05Z</dcterms:created>
  <dcterms:modified xsi:type="dcterms:W3CDTF">2019-04-02T19:11:52Z</dcterms:modified>
</cp:coreProperties>
</file>